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07" r:id="rId2"/>
    <p:sldId id="278" r:id="rId3"/>
    <p:sldId id="279" r:id="rId4"/>
    <p:sldId id="280" r:id="rId5"/>
    <p:sldId id="281" r:id="rId6"/>
    <p:sldId id="282" r:id="rId7"/>
    <p:sldId id="308" r:id="rId8"/>
    <p:sldId id="283" r:id="rId9"/>
    <p:sldId id="284" r:id="rId10"/>
    <p:sldId id="310" r:id="rId11"/>
    <p:sldId id="309" r:id="rId12"/>
    <p:sldId id="311" r:id="rId13"/>
    <p:sldId id="285" r:id="rId14"/>
    <p:sldId id="286" r:id="rId15"/>
    <p:sldId id="287" r:id="rId16"/>
    <p:sldId id="291" r:id="rId17"/>
    <p:sldId id="292" r:id="rId18"/>
    <p:sldId id="293" r:id="rId19"/>
    <p:sldId id="294" r:id="rId20"/>
    <p:sldId id="296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38" r:id="rId38"/>
    <p:sldId id="339" r:id="rId39"/>
    <p:sldId id="312" r:id="rId40"/>
    <p:sldId id="340" r:id="rId41"/>
    <p:sldId id="341" r:id="rId42"/>
    <p:sldId id="342" r:id="rId43"/>
    <p:sldId id="343" r:id="rId44"/>
    <p:sldId id="344" r:id="rId45"/>
    <p:sldId id="345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1BF5C-0AA2-4973-8EBB-B5093CA32C0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7A99A-3AA4-4B69-9F3D-66F1773A0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2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5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4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5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23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6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08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4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38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B6DD-83AF-47A9-A8F3-C1A44D91B1CB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22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0470" y="2280603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Neural network:</a:t>
            </a:r>
            <a:br>
              <a:rPr lang="en-US" altLang="zh-TW" dirty="0" smtClean="0"/>
            </a:b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n-US" altLang="zh-TW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r>
              <a:rPr lang="zh-TW" alt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MLP</a:t>
            </a:r>
            <a:endParaRPr lang="zh-TW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734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914815" y="2018270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1184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11840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3290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5346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71573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938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7809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8174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030" y="1970523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1</a:t>
            </a:r>
            <a:endParaRPr lang="zh-TW" altLang="en-US" sz="6000" dirty="0"/>
          </a:p>
        </p:txBody>
      </p:sp>
      <p:sp>
        <p:nvSpPr>
          <p:cNvPr id="21" name="矩形 20"/>
          <p:cNvSpPr/>
          <p:nvPr/>
        </p:nvSpPr>
        <p:spPr>
          <a:xfrm>
            <a:off x="7962030" y="2832209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0</a:t>
            </a:r>
            <a:endParaRPr lang="zh-TW" altLang="en-US" sz="6000" dirty="0"/>
          </a:p>
        </p:txBody>
      </p:sp>
      <p:sp>
        <p:nvSpPr>
          <p:cNvPr id="25" name="矩形 24"/>
          <p:cNvSpPr/>
          <p:nvPr/>
        </p:nvSpPr>
        <p:spPr>
          <a:xfrm>
            <a:off x="329823" y="206337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input_dim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線接點 25"/>
          <p:cNvCxnSpPr>
            <a:stCxn id="5" idx="6"/>
            <a:endCxn id="42" idx="2"/>
          </p:cNvCxnSpPr>
          <p:nvPr/>
        </p:nvCxnSpPr>
        <p:spPr>
          <a:xfrm>
            <a:off x="2763312" y="2450757"/>
            <a:ext cx="4007068" cy="525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36" idx="3"/>
            <a:endCxn id="42" idx="2"/>
          </p:cNvCxnSpPr>
          <p:nvPr/>
        </p:nvCxnSpPr>
        <p:spPr>
          <a:xfrm flipV="1">
            <a:off x="2571198" y="2976661"/>
            <a:ext cx="4199182" cy="2237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73946" y="4798185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4800" dirty="0"/>
          </a:p>
        </p:txBody>
      </p:sp>
      <p:pic>
        <p:nvPicPr>
          <p:cNvPr id="37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42" y="1576192"/>
            <a:ext cx="902163" cy="9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954906" y="3538507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70380" y="2544174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>
            <a:stCxn id="41" idx="6"/>
            <a:endCxn id="42" idx="2"/>
          </p:cNvCxnSpPr>
          <p:nvPr/>
        </p:nvCxnSpPr>
        <p:spPr>
          <a:xfrm flipV="1">
            <a:off x="2803403" y="2976661"/>
            <a:ext cx="3966977" cy="994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05" y="1512015"/>
            <a:ext cx="1192284" cy="89203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216819" y="4280573"/>
            <a:ext cx="453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endParaRPr lang="zh-TW" altLang="en-US" sz="4000" dirty="0"/>
          </a:p>
        </p:txBody>
      </p:sp>
      <p:sp>
        <p:nvSpPr>
          <p:cNvPr id="58" name="矩形 57"/>
          <p:cNvSpPr/>
          <p:nvPr/>
        </p:nvSpPr>
        <p:spPr>
          <a:xfrm>
            <a:off x="2005478" y="1319387"/>
            <a:ext cx="6671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x1</a:t>
            </a:r>
            <a:endParaRPr lang="zh-TW" altLang="en-US" sz="4000" dirty="0"/>
          </a:p>
        </p:txBody>
      </p:sp>
      <p:sp>
        <p:nvSpPr>
          <p:cNvPr id="59" name="矩形 58"/>
          <p:cNvSpPr/>
          <p:nvPr/>
        </p:nvSpPr>
        <p:spPr>
          <a:xfrm>
            <a:off x="1978849" y="2890835"/>
            <a:ext cx="7136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x2</a:t>
            </a:r>
            <a:endParaRPr lang="zh-TW" altLang="en-US" sz="4400" dirty="0"/>
          </a:p>
        </p:txBody>
      </p:sp>
      <p:sp>
        <p:nvSpPr>
          <p:cNvPr id="60" name="矩形 59"/>
          <p:cNvSpPr/>
          <p:nvPr/>
        </p:nvSpPr>
        <p:spPr>
          <a:xfrm>
            <a:off x="3848381" y="291623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w2</a:t>
            </a:r>
            <a:endParaRPr lang="zh-TW" altLang="en-US" sz="4400" dirty="0"/>
          </a:p>
        </p:txBody>
      </p:sp>
      <p:sp>
        <p:nvSpPr>
          <p:cNvPr id="61" name="矩形 60"/>
          <p:cNvSpPr/>
          <p:nvPr/>
        </p:nvSpPr>
        <p:spPr>
          <a:xfrm>
            <a:off x="3777946" y="1959196"/>
            <a:ext cx="90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W1</a:t>
            </a:r>
            <a:endParaRPr lang="zh-TW" altLang="en-US" sz="4000" dirty="0"/>
          </a:p>
        </p:txBody>
      </p:sp>
      <p:sp>
        <p:nvSpPr>
          <p:cNvPr id="62" name="矩形 61"/>
          <p:cNvSpPr/>
          <p:nvPr/>
        </p:nvSpPr>
        <p:spPr>
          <a:xfrm>
            <a:off x="193511" y="-18182"/>
            <a:ext cx="8675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AND gate: w1/w2/b</a:t>
            </a:r>
            <a:r>
              <a:rPr lang="zh-TW" altLang="en-US" sz="4400" dirty="0" smtClean="0"/>
              <a:t>要設定為何</a:t>
            </a:r>
            <a:endParaRPr lang="en-US" altLang="zh-TW" sz="4400" dirty="0" smtClean="0"/>
          </a:p>
          <a:p>
            <a:r>
              <a:rPr lang="zh-TW" altLang="en-US" sz="4400" dirty="0" smtClean="0"/>
              <a:t>才可以實作出</a:t>
            </a:r>
            <a:r>
              <a:rPr lang="en-US" altLang="zh-TW" sz="4400" dirty="0" smtClean="0"/>
              <a:t>AND gate</a:t>
            </a:r>
            <a:endParaRPr lang="zh-TW" altLang="en-US" sz="44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4"/>
          <a:srcRect r="73543"/>
          <a:stretch/>
        </p:blipFill>
        <p:spPr>
          <a:xfrm>
            <a:off x="5656634" y="3598259"/>
            <a:ext cx="1319551" cy="26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495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914815" y="2018270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1184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11840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3290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5346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71573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938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7809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8174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030" y="1970523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1</a:t>
            </a:r>
            <a:endParaRPr lang="zh-TW" altLang="en-US" sz="6000" dirty="0"/>
          </a:p>
        </p:txBody>
      </p:sp>
      <p:sp>
        <p:nvSpPr>
          <p:cNvPr id="21" name="矩形 20"/>
          <p:cNvSpPr/>
          <p:nvPr/>
        </p:nvSpPr>
        <p:spPr>
          <a:xfrm>
            <a:off x="7962030" y="2832209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0</a:t>
            </a:r>
            <a:endParaRPr lang="zh-TW" altLang="en-US" sz="6000" dirty="0"/>
          </a:p>
        </p:txBody>
      </p:sp>
      <p:sp>
        <p:nvSpPr>
          <p:cNvPr id="25" name="矩形 24"/>
          <p:cNvSpPr/>
          <p:nvPr/>
        </p:nvSpPr>
        <p:spPr>
          <a:xfrm>
            <a:off x="329823" y="206337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input_dim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線接點 25"/>
          <p:cNvCxnSpPr>
            <a:stCxn id="5" idx="6"/>
            <a:endCxn id="42" idx="2"/>
          </p:cNvCxnSpPr>
          <p:nvPr/>
        </p:nvCxnSpPr>
        <p:spPr>
          <a:xfrm>
            <a:off x="2763312" y="2450757"/>
            <a:ext cx="4007068" cy="525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endCxn id="42" idx="2"/>
          </p:cNvCxnSpPr>
          <p:nvPr/>
        </p:nvCxnSpPr>
        <p:spPr>
          <a:xfrm flipV="1">
            <a:off x="4077730" y="2976661"/>
            <a:ext cx="2692650" cy="229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02162" y="4898085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4800" dirty="0"/>
          </a:p>
        </p:txBody>
      </p:sp>
      <p:pic>
        <p:nvPicPr>
          <p:cNvPr id="37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42" y="1576192"/>
            <a:ext cx="902163" cy="9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954906" y="3538507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70380" y="2544174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>
            <a:stCxn id="41" idx="6"/>
            <a:endCxn id="42" idx="2"/>
          </p:cNvCxnSpPr>
          <p:nvPr/>
        </p:nvCxnSpPr>
        <p:spPr>
          <a:xfrm flipV="1">
            <a:off x="2803403" y="2976661"/>
            <a:ext cx="3966977" cy="994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05" y="1512015"/>
            <a:ext cx="1192284" cy="89203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216819" y="4280573"/>
            <a:ext cx="453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endParaRPr lang="zh-TW" altLang="en-US" sz="4000" dirty="0"/>
          </a:p>
        </p:txBody>
      </p:sp>
      <p:sp>
        <p:nvSpPr>
          <p:cNvPr id="58" name="矩形 57"/>
          <p:cNvSpPr/>
          <p:nvPr/>
        </p:nvSpPr>
        <p:spPr>
          <a:xfrm>
            <a:off x="2005478" y="1319387"/>
            <a:ext cx="6671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x1</a:t>
            </a:r>
            <a:endParaRPr lang="zh-TW" altLang="en-US" sz="4000" dirty="0"/>
          </a:p>
        </p:txBody>
      </p:sp>
      <p:sp>
        <p:nvSpPr>
          <p:cNvPr id="59" name="矩形 58"/>
          <p:cNvSpPr/>
          <p:nvPr/>
        </p:nvSpPr>
        <p:spPr>
          <a:xfrm>
            <a:off x="1978849" y="2890835"/>
            <a:ext cx="7136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x2</a:t>
            </a:r>
            <a:endParaRPr lang="zh-TW" altLang="en-US" sz="4400" dirty="0"/>
          </a:p>
        </p:txBody>
      </p:sp>
      <p:sp>
        <p:nvSpPr>
          <p:cNvPr id="60" name="矩形 59"/>
          <p:cNvSpPr/>
          <p:nvPr/>
        </p:nvSpPr>
        <p:spPr>
          <a:xfrm>
            <a:off x="3848381" y="291623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w2</a:t>
            </a:r>
            <a:endParaRPr lang="zh-TW" altLang="en-US" sz="4400" dirty="0"/>
          </a:p>
        </p:txBody>
      </p:sp>
      <p:sp>
        <p:nvSpPr>
          <p:cNvPr id="61" name="矩形 60"/>
          <p:cNvSpPr/>
          <p:nvPr/>
        </p:nvSpPr>
        <p:spPr>
          <a:xfrm>
            <a:off x="3777946" y="1959196"/>
            <a:ext cx="90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W1</a:t>
            </a:r>
            <a:endParaRPr lang="zh-TW" altLang="en-US" sz="4000" dirty="0"/>
          </a:p>
        </p:txBody>
      </p:sp>
      <p:sp>
        <p:nvSpPr>
          <p:cNvPr id="62" name="矩形 61"/>
          <p:cNvSpPr/>
          <p:nvPr/>
        </p:nvSpPr>
        <p:spPr>
          <a:xfrm>
            <a:off x="193511" y="-18182"/>
            <a:ext cx="8675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AND gate: w1/w2/b</a:t>
            </a:r>
            <a:r>
              <a:rPr lang="zh-TW" altLang="en-US" sz="4400" dirty="0" smtClean="0"/>
              <a:t>要設定為何</a:t>
            </a:r>
            <a:endParaRPr lang="en-US" altLang="zh-TW" sz="4400" dirty="0" smtClean="0"/>
          </a:p>
          <a:p>
            <a:r>
              <a:rPr lang="zh-TW" altLang="en-US" sz="4400" dirty="0" smtClean="0"/>
              <a:t>才可以實作出</a:t>
            </a:r>
            <a:r>
              <a:rPr lang="en-US" altLang="zh-TW" sz="4400" dirty="0" smtClean="0"/>
              <a:t>AND gate</a:t>
            </a:r>
            <a:endParaRPr lang="zh-TW" altLang="en-US" sz="44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4"/>
          <a:srcRect r="73543"/>
          <a:stretch/>
        </p:blipFill>
        <p:spPr>
          <a:xfrm>
            <a:off x="5656634" y="3598259"/>
            <a:ext cx="1319551" cy="2621936"/>
          </a:xfrm>
          <a:prstGeom prst="rect">
            <a:avLst/>
          </a:prstGeom>
        </p:spPr>
      </p:pic>
      <p:cxnSp>
        <p:nvCxnSpPr>
          <p:cNvPr id="65" name="直線單箭頭接點 64"/>
          <p:cNvCxnSpPr/>
          <p:nvPr/>
        </p:nvCxnSpPr>
        <p:spPr>
          <a:xfrm flipV="1">
            <a:off x="6770380" y="4095172"/>
            <a:ext cx="831819" cy="308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605663" y="3720873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r>
              <a:rPr lang="en-US" altLang="zh-TW" sz="4000" dirty="0" smtClean="0"/>
              <a:t>&lt;0</a:t>
            </a:r>
            <a:endParaRPr lang="zh-TW" altLang="en-US" sz="4000" dirty="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770380" y="5091341"/>
            <a:ext cx="655548" cy="444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430069" y="5414468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dirty="0" smtClean="0"/>
              <a:t>1+w2+b&gt;0</a:t>
            </a:r>
            <a:endParaRPr lang="zh-TW" altLang="en-US" sz="2400" dirty="0"/>
          </a:p>
        </p:txBody>
      </p:sp>
      <p:sp>
        <p:nvSpPr>
          <p:cNvPr id="70" name="矩形 69"/>
          <p:cNvSpPr/>
          <p:nvPr/>
        </p:nvSpPr>
        <p:spPr>
          <a:xfrm>
            <a:off x="7564038" y="4395611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w1+b&lt;0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581311" y="4720387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dirty="0"/>
              <a:t>2</a:t>
            </a:r>
            <a:r>
              <a:rPr lang="en-US" altLang="zh-TW" sz="2400" dirty="0" smtClean="0"/>
              <a:t>+b&lt;0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900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75968" y="510904"/>
            <a:ext cx="4304270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</a:t>
            </a:r>
            <a:r>
              <a:rPr lang="en-US" altLang="zh-TW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r>
              <a:rPr lang="en-US" altLang="zh-TW" sz="2000" dirty="0" smtClean="0"/>
              <a:t>, </a:t>
            </a:r>
            <a:r>
              <a:rPr lang="en-US" altLang="zh-TW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r>
              <a:rPr lang="en-US" altLang="zh-TW" sz="2000" dirty="0" smtClean="0"/>
              <a:t>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    b = -0.7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42" y="365126"/>
            <a:ext cx="4781501" cy="47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gate, NOR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80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6271" y="1161153"/>
            <a:ext cx="2287545" cy="535459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28"/>
          <a:stretch/>
        </p:blipFill>
        <p:spPr>
          <a:xfrm>
            <a:off x="1156385" y="1696612"/>
            <a:ext cx="6236656" cy="4786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945" y="385703"/>
            <a:ext cx="8814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gate, NOR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47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Solving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 with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1364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9710" y="768781"/>
            <a:ext cx="4033966" cy="837598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4" y="1758779"/>
            <a:ext cx="8188649" cy="43032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4574" y="1869990"/>
            <a:ext cx="4514335" cy="4110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050694" y="1869989"/>
            <a:ext cx="2483708" cy="411068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6376087" y="1124465"/>
            <a:ext cx="2026510" cy="63431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解的出來嗎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669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21145" y="2528393"/>
            <a:ext cx="1276866" cy="222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68130" y="2528394"/>
            <a:ext cx="1276866" cy="222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65437" y="524291"/>
            <a:ext cx="50456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 coding: utf-8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and_gate</a:t>
            </a:r>
            <a:r>
              <a:rPr lang="en-US" altLang="zh-TW" sz="2400" dirty="0" smtClean="0"/>
              <a:t> import AND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or_gate</a:t>
            </a:r>
            <a:r>
              <a:rPr lang="en-US" altLang="zh-TW" sz="2400" dirty="0" smtClean="0"/>
              <a:t> import OR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nand_gate</a:t>
            </a:r>
            <a:r>
              <a:rPr lang="en-US" altLang="zh-TW" sz="2400" dirty="0" smtClean="0"/>
              <a:t> import NAND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XOR(x1, x2):</a:t>
            </a:r>
          </a:p>
          <a:p>
            <a:r>
              <a:rPr lang="en-US" altLang="zh-TW" sz="2400" dirty="0" smtClean="0"/>
              <a:t>    s1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s2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y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400" dirty="0" smtClean="0"/>
              <a:t>(s1, s2)</a:t>
            </a:r>
          </a:p>
          <a:p>
            <a:r>
              <a:rPr lang="en-US" altLang="zh-TW" sz="2400" dirty="0" smtClean="0"/>
              <a:t>    return y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if __name__ == '__main__':</a:t>
            </a:r>
          </a:p>
          <a:p>
            <a:r>
              <a:rPr lang="en-US" altLang="zh-TW" sz="2400" dirty="0" smtClean="0"/>
              <a:t>    for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 in [(0, 0), (1, 0), (0, 1), (1, 1)]:</a:t>
            </a:r>
          </a:p>
          <a:p>
            <a:r>
              <a:rPr lang="en-US" altLang="zh-TW" sz="2400" dirty="0" smtClean="0"/>
              <a:t>        y = XOR(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[0],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[1])</a:t>
            </a:r>
          </a:p>
          <a:p>
            <a:r>
              <a:rPr lang="en-US" altLang="zh-TW" sz="2400" dirty="0" smtClean="0"/>
              <a:t>        print(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) + " -&gt; " + 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(y))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99092" y="154959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第二章 感知器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74" y="2897105"/>
            <a:ext cx="4721407" cy="16913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9155" b="76792"/>
          <a:stretch/>
        </p:blipFill>
        <p:spPr>
          <a:xfrm>
            <a:off x="4630099" y="611031"/>
            <a:ext cx="3898690" cy="12260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04393" y="25283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445211" y="2092411"/>
            <a:ext cx="1326292" cy="2998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76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27" y="1252302"/>
            <a:ext cx="8075360" cy="50249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244" y="443469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05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08"/>
          <a:stretch/>
        </p:blipFill>
        <p:spPr>
          <a:xfrm>
            <a:off x="0" y="1886900"/>
            <a:ext cx="4432215" cy="259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201" y="6435723"/>
            <a:ext cx="6994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ithelp.ithome.com.tw/articles/10191528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2292" y="8907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生物神經系統的結構，神經元</a:t>
            </a:r>
            <a:r>
              <a:rPr lang="en-US" altLang="zh-TW" dirty="0"/>
              <a:t>(Neuron)</a:t>
            </a:r>
            <a:r>
              <a:rPr lang="zh-TW" altLang="en-US" dirty="0"/>
              <a:t>之間互相連結，由外部神經元接收信號，再層層傳導至其他神經元，最後作出反應的過程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57" y="2010324"/>
            <a:ext cx="4692993" cy="39823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1296039"/>
            <a:ext cx="164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10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0" y="1370307"/>
            <a:ext cx="7753994" cy="43347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482" y="517610"/>
            <a:ext cx="2836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linearly separable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389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05547" y="2967335"/>
            <a:ext cx="7802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具有學習能力的神經網路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70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 smtClean="0"/>
              <a:t>模型化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72" y="239090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0391" y="1807390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2346" y="508193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2281" y="250623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89090" y="1077782"/>
            <a:ext cx="379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感知機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7440" y="172737"/>
            <a:ext cx="30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(ANN)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81" y="4631996"/>
            <a:ext cx="3412703" cy="16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912" y="307464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3496" y="1960239"/>
            <a:ext cx="3920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隨機設定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例如全為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050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61" y="2687467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07883" y="2802797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335" y="5378491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04270" y="2802797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7929" y="392519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7929" y="3172129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步驟二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計算出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</a:p>
        </p:txBody>
      </p:sp>
    </p:spTree>
    <p:extLst>
      <p:ext uri="{BB962C8B-B14F-4D97-AF65-F5344CB8AC3E}">
        <p14:creationId xmlns:p14="http://schemas.microsoft.com/office/powerpoint/2010/main" val="129922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67" y="3101292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0480" y="23394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>
            <a:stCxn id="11" idx="2"/>
          </p:cNvCxnSpPr>
          <p:nvPr/>
        </p:nvCxnSpPr>
        <p:spPr>
          <a:xfrm>
            <a:off x="8009062" y="2708747"/>
            <a:ext cx="0" cy="160363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114667" y="3074646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62040" y="1870289"/>
            <a:ext cx="2095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步驟三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計算出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484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66893" y="49957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8612" y="346837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11080" y="3758020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456" y="1189878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步驟四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3" name="弧形箭號 (下彎) 2"/>
          <p:cNvSpPr/>
          <p:nvPr/>
        </p:nvSpPr>
        <p:spPr>
          <a:xfrm flipH="1">
            <a:off x="2335244" y="2943869"/>
            <a:ext cx="3714704" cy="99189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985" y="1476148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14" name="矩形 13"/>
          <p:cNvSpPr/>
          <p:nvPr/>
        </p:nvSpPr>
        <p:spPr>
          <a:xfrm>
            <a:off x="1545156" y="2100405"/>
            <a:ext cx="396119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W(</a:t>
            </a:r>
            <a:r>
              <a:rPr lang="zh-TW" altLang="en-US" dirty="0" smtClean="0"/>
              <a:t>新的</a:t>
            </a:r>
            <a:r>
              <a:rPr lang="en-US" altLang="zh-TW" dirty="0" smtClean="0"/>
              <a:t>)=W(</a:t>
            </a:r>
            <a:r>
              <a:rPr lang="zh-TW" altLang="en-US" dirty="0" smtClean="0"/>
              <a:t>前一回</a:t>
            </a:r>
            <a:r>
              <a:rPr lang="en-US" altLang="zh-TW" dirty="0" smtClean="0"/>
              <a:t>)+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新的</a:t>
            </a:r>
            <a:r>
              <a:rPr lang="en-US" altLang="zh-TW" dirty="0" smtClean="0"/>
              <a:t>)=b(</a:t>
            </a:r>
            <a:r>
              <a:rPr lang="zh-TW" altLang="en-US" dirty="0" smtClean="0"/>
              <a:t>前一回</a:t>
            </a:r>
            <a:r>
              <a:rPr lang="en-US" altLang="zh-TW" dirty="0" smtClean="0"/>
              <a:t>)+</a:t>
            </a:r>
            <a:r>
              <a:rPr lang="en-US" altLang="zh-TW" dirty="0" smtClean="0">
                <a:latin typeface="新細明體" panose="02020500000000000000" pitchFamily="18" charset="-120"/>
              </a:rPr>
              <a:t>△b(</a:t>
            </a:r>
            <a:r>
              <a:rPr lang="zh-TW" altLang="en-US" dirty="0">
                <a:latin typeface="新細明體" panose="02020500000000000000" pitchFamily="18" charset="-120"/>
              </a:rPr>
              <a:t>誤差變動</a:t>
            </a:r>
            <a:r>
              <a:rPr lang="en-US" altLang="zh-TW" dirty="0" smtClean="0">
                <a:latin typeface="新細明體" panose="02020500000000000000" pitchFamily="18" charset="-120"/>
              </a:rPr>
              <a:t>)</a:t>
            </a:r>
            <a:endParaRPr lang="en-US" altLang="zh-TW" dirty="0" smtClean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1" y="3651113"/>
            <a:ext cx="5448505" cy="320688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51" y="1841259"/>
            <a:ext cx="2857963" cy="118129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50736" y="16061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</a:t>
            </a:r>
          </a:p>
        </p:txBody>
      </p:sp>
      <p:sp>
        <p:nvSpPr>
          <p:cNvPr id="20" name="矩形 19"/>
          <p:cNvSpPr/>
          <p:nvPr/>
        </p:nvSpPr>
        <p:spPr>
          <a:xfrm>
            <a:off x="5951477" y="116969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84012" y="3135509"/>
            <a:ext cx="1397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rate</a:t>
            </a:r>
            <a:endParaRPr lang="zh-TW" altLang="en-US" dirty="0"/>
          </a:p>
        </p:txBody>
      </p:sp>
      <p:cxnSp>
        <p:nvCxnSpPr>
          <p:cNvPr id="23" name="直線單箭頭接點 22"/>
          <p:cNvCxnSpPr>
            <a:stCxn id="21" idx="1"/>
          </p:cNvCxnSpPr>
          <p:nvPr/>
        </p:nvCxnSpPr>
        <p:spPr>
          <a:xfrm flipH="1" flipV="1">
            <a:off x="7158732" y="2898276"/>
            <a:ext cx="525280" cy="560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5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912" y="307464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5615" y="2100712"/>
            <a:ext cx="4613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使用新的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計算直到誤差很小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定義何時結束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2798" y="210071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誤差最小化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14970" y="1468590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或執行</a:t>
            </a:r>
            <a:r>
              <a:rPr lang="en-US" altLang="zh-TW" dirty="0" smtClean="0"/>
              <a:t>500</a:t>
            </a:r>
            <a:r>
              <a:rPr lang="zh-TW" altLang="en-US" dirty="0" smtClean="0"/>
              <a:t>回</a:t>
            </a:r>
            <a:endParaRPr lang="en-US" altLang="zh-TW" dirty="0" smtClean="0"/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回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sSup>
                        <m:sSupPr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𝑻</m:t>
                          </m:r>
                        </m:sup>
                      </m:sSup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6112" y="1159100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5032542" y="1183815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7" name="矩形 6"/>
          <p:cNvSpPr/>
          <p:nvPr/>
        </p:nvSpPr>
        <p:spPr>
          <a:xfrm>
            <a:off x="3390185" y="2766623"/>
            <a:ext cx="538944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)=b(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△b(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)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60" y="492745"/>
            <a:ext cx="5347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學習規則</a:t>
            </a:r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rule)</a:t>
            </a:r>
            <a:endParaRPr lang="zh-TW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5099" y="7843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000" b="1" dirty="0" smtClean="0">
                        <a:latin typeface="新細明體" panose="02020500000000000000" pitchFamily="18" charset="-120"/>
                      </a:rPr>
                      <m:t>η</m:t>
                    </m:r>
                  </m:oMath>
                </a14:m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:r>
                  <a:rPr lang="zh-TW" altLang="en-US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學習率</a:t>
                </a:r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8103" r="-3820" b="-4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zh-TW" sz="40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4000" dirty="0" smtClean="0"/>
                  <a:t>+</a:t>
                </a:r>
                <a:r>
                  <a:rPr lang="zh-TW" alt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87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520" y="1396490"/>
            <a:ext cx="806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隨機梯度下降法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求梯度 </a:t>
            </a:r>
            <a:r>
              <a:rPr lang="zh-CN" altLang="en-US" dirty="0" smtClean="0"/>
              <a:t>並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更新權重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和偏置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(bias)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520" y="40785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神經網路學習的基本步驟</a:t>
            </a:r>
          </a:p>
        </p:txBody>
      </p:sp>
      <p:sp>
        <p:nvSpPr>
          <p:cNvPr id="4" name="矩形 3"/>
          <p:cNvSpPr/>
          <p:nvPr/>
        </p:nvSpPr>
        <p:spPr>
          <a:xfrm>
            <a:off x="292520" y="2164313"/>
            <a:ext cx="85307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整個過程是個迴圈過程。</a:t>
            </a:r>
          </a:p>
          <a:p>
            <a:endParaRPr lang="en-US" altLang="zh-CN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從訓練資料中隨機選擇一部分資料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構建網路，利用前向傳播，求出輸出值。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利用輸出值與目標值得到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 Function)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利用損失函數，</a:t>
            </a:r>
            <a:r>
              <a:rPr lang="zh-TW" altLang="en-US" sz="2400" dirty="0"/>
              <a:t>並</a:t>
            </a:r>
            <a:r>
              <a:rPr lang="zh-CN" altLang="en-US" sz="2400" dirty="0" smtClean="0"/>
              <a:t>用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反向傳播方法</a:t>
            </a:r>
            <a:r>
              <a:rPr lang="zh-CN" altLang="en-US" sz="2400" dirty="0" smtClean="0"/>
              <a:t>，求各參數的梯度。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3:</a:t>
            </a:r>
            <a:r>
              <a:rPr lang="zh-CN" altLang="en-US" sz="2400" dirty="0" smtClean="0"/>
              <a:t>將權重參數沿梯度方向進行</a:t>
            </a: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微小更新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步驟</a:t>
            </a:r>
            <a:r>
              <a:rPr lang="en-US" altLang="zh-CN" dirty="0" smtClean="0"/>
              <a:t>4:</a:t>
            </a:r>
            <a:r>
              <a:rPr lang="zh-CN" altLang="en-US" dirty="0" smtClean="0"/>
              <a:t>重複以上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步驟</a:t>
            </a:r>
            <a:r>
              <a:rPr lang="zh-TW" altLang="en-US" dirty="0" smtClean="0"/>
              <a:t>許多次</a:t>
            </a:r>
            <a:r>
              <a:rPr lang="en-US" altLang="zh-TW" dirty="0" smtClean="0"/>
              <a:t>(epoch=100,500,1000,…)</a:t>
            </a:r>
            <a:r>
              <a:rPr lang="zh-TW" altLang="en-US" dirty="0" smtClean="0"/>
              <a:t>直到誤差很小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45" y="6071457"/>
            <a:ext cx="729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http://www.feiguyunai.com/index.php/2019/03/31/python-ml-24th-backp/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6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 smtClean="0"/>
              <a:t>模型化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72" y="239090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0391" y="1807390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2346" y="508193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2281" y="250623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89090" y="1077782"/>
            <a:ext cx="379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感知機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7440" y="172737"/>
            <a:ext cx="30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(ANN)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81" y="4631996"/>
            <a:ext cx="3412703" cy="16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8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74157" y="1393002"/>
            <a:ext cx="565404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78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8311" y="1149493"/>
            <a:ext cx="8460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ERROR(</a:t>
            </a:r>
            <a:r>
              <a:rPr lang="zh-TW" altLang="en-US" sz="4000" dirty="0" smtClean="0"/>
              <a:t>錯誤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＝真正的值</a:t>
            </a:r>
            <a:r>
              <a:rPr lang="en-US" altLang="zh-TW" sz="4000" dirty="0" smtClean="0"/>
              <a:t>(t)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預測值</a:t>
            </a:r>
            <a:r>
              <a:rPr lang="en-US" altLang="zh-TW" sz="4000" dirty="0" smtClean="0"/>
              <a:t>(y)</a:t>
            </a:r>
            <a:endParaRPr lang="en-US" altLang="zh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向下箭號 3"/>
          <p:cNvSpPr/>
          <p:nvPr/>
        </p:nvSpPr>
        <p:spPr>
          <a:xfrm>
            <a:off x="2181891" y="1965497"/>
            <a:ext cx="584887" cy="6260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7879" y="2697290"/>
            <a:ext cx="767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ERROR function/Cost Function/Loss Function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279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247" y="2232103"/>
            <a:ext cx="84067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altLang="zh-TW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MAE = </a:t>
            </a:r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</a:t>
            </a:r>
            <a:endParaRPr lang="en-US" altLang="zh-TW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mape</a:t>
            </a:r>
            <a:r>
              <a:rPr lang="en-US" altLang="zh-TW" sz="2800" dirty="0" smtClean="0"/>
              <a:t> = MAPE = </a:t>
            </a:r>
            <a:r>
              <a:rPr lang="en-US" altLang="zh-TW" sz="2800" dirty="0" err="1" smtClean="0"/>
              <a:t>mean_absolute_percentage_error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msle</a:t>
            </a:r>
            <a:r>
              <a:rPr lang="en-US" altLang="zh-TW" sz="2800" dirty="0" smtClean="0"/>
              <a:t> = MSLE = </a:t>
            </a:r>
            <a:r>
              <a:rPr lang="en-US" altLang="zh-TW" sz="2800" dirty="0" err="1" smtClean="0"/>
              <a:t>mean_squared_logarithmic_error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kld</a:t>
            </a:r>
            <a:r>
              <a:rPr lang="en-US" altLang="zh-TW" sz="2800" dirty="0" smtClean="0"/>
              <a:t> = KLD = </a:t>
            </a:r>
            <a:r>
              <a:rPr lang="en-US" altLang="zh-TW" sz="2800" dirty="0" err="1" smtClean="0"/>
              <a:t>kullback_leibler_divergence</a:t>
            </a:r>
            <a:endParaRPr lang="en-US" altLang="zh-TW" sz="2800" dirty="0" smtClean="0"/>
          </a:p>
          <a:p>
            <a:r>
              <a:rPr lang="en-US" altLang="zh-TW" sz="2800" dirty="0" smtClean="0"/>
              <a:t>cosine = </a:t>
            </a:r>
            <a:r>
              <a:rPr lang="en-US" altLang="zh-TW" sz="2800" dirty="0" err="1" smtClean="0"/>
              <a:t>cosine_proximity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6297" y="715318"/>
            <a:ext cx="51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Keras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在</a:t>
            </a:r>
            <a:r>
              <a:rPr lang="en-US" altLang="zh-TW" sz="2400" dirty="0" smtClean="0"/>
              <a:t>losses.py</a:t>
            </a:r>
            <a:r>
              <a:rPr lang="zh-TW" altLang="en-US" sz="2400" dirty="0" smtClean="0"/>
              <a:t>定義常用的損失函數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36297" y="1302173"/>
            <a:ext cx="7055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https://github.com/keras-team/keras/blob/master/keras/losses.py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619750" y="394987"/>
            <a:ext cx="2549610" cy="8346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觀摩學習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到底下網址看看別人怎麼寫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4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43" y="501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707" y="65502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6220" y="109780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均方誤差：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946" t="29153" r="52523" b="15903"/>
          <a:stretch/>
        </p:blipFill>
        <p:spPr>
          <a:xfrm>
            <a:off x="1861751" y="1666518"/>
            <a:ext cx="5947719" cy="510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573223" y="219167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40694" y="19163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240787" y="2773209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240787" y="3009305"/>
            <a:ext cx="848402" cy="217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221" y="264629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221" y="3072783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02044" y="6561437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285567" y="5243384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302044" y="5217190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1324" y="474676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47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19369" t="28979" r="43515" b="17367"/>
          <a:stretch/>
        </p:blipFill>
        <p:spPr>
          <a:xfrm>
            <a:off x="2415869" y="1367481"/>
            <a:ext cx="6662120" cy="5417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303" y="2045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6364055" y="177154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1526" y="1496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611860" y="2311890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29112" y="2594919"/>
            <a:ext cx="1021397" cy="71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4628" y="2143435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546" y="251261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1071" y="6520248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44594" y="5202195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961071" y="5176001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811" y="47615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610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2" y="1911437"/>
            <a:ext cx="5891428" cy="3203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4" y="4719667"/>
            <a:ext cx="4162038" cy="141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780" y="64529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這兩個分布情況有何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多大差異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65" y="77537"/>
            <a:ext cx="3656993" cy="712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1059" y="1079538"/>
            <a:ext cx="742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mathematical statistics, the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dirty="0" smtClean="0"/>
              <a:t>(also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dirty="0" smtClean="0"/>
              <a:t>) is a measure of how one probability distribution is different from a second, reference probability distribution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1059" y="623798"/>
            <a:ext cx="5763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https://en.wikipedia.org/wiki/Kullback%E2%80%93Leibler_divergence#Cross_entropy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7469" y="1060768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1951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0540" t="45155" r="28198" b="31141"/>
          <a:stretch/>
        </p:blipFill>
        <p:spPr>
          <a:xfrm>
            <a:off x="0" y="4819132"/>
            <a:ext cx="4725466" cy="15270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544491"/>
            <a:ext cx="25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Probability mass function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163310"/>
            <a:ext cx="2794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binomial distribution</a:t>
            </a:r>
            <a:endParaRPr lang="zh-TW" altLang="en-US" sz="2400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32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820" t="10720" r="5856" b="18809"/>
          <a:stretch/>
        </p:blipFill>
        <p:spPr>
          <a:xfrm>
            <a:off x="428367" y="1169772"/>
            <a:ext cx="8047395" cy="4959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193" y="337922"/>
            <a:ext cx="830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sz="2400" dirty="0" smtClean="0"/>
              <a:t>(also called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sz="2400" dirty="0" smtClean="0"/>
              <a:t>)[1951]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22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3618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959" y="116954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31125" y="1042550"/>
            <a:ext cx="6912606" cy="4026070"/>
            <a:chOff x="745135" y="1844824"/>
            <a:chExt cx="7629481" cy="4357116"/>
          </a:xfrm>
        </p:grpSpPr>
        <p:sp>
          <p:nvSpPr>
            <p:cNvPr id="68" name="文字方塊 67"/>
            <p:cNvSpPr txBox="1"/>
            <p:nvPr/>
          </p:nvSpPr>
          <p:spPr>
            <a:xfrm>
              <a:off x="745135" y="5156529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Input layer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54895" y="1844824"/>
              <a:ext cx="7419721" cy="4357116"/>
              <a:chOff x="954895" y="1844824"/>
              <a:chExt cx="7419721" cy="4357116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954895" y="1844824"/>
                <a:ext cx="7204475" cy="3718992"/>
                <a:chOff x="954895" y="1844824"/>
                <a:chExt cx="7204475" cy="3718992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954895" y="2153034"/>
                  <a:ext cx="864096" cy="2791902"/>
                  <a:chOff x="1152307" y="2509306"/>
                  <a:chExt cx="864096" cy="2791902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1152307" y="2509306"/>
                    <a:ext cx="864096" cy="27919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6" name="群組 125"/>
                  <p:cNvGrpSpPr/>
                  <p:nvPr/>
                </p:nvGrpSpPr>
                <p:grpSpPr>
                  <a:xfrm>
                    <a:off x="1290519" y="2736741"/>
                    <a:ext cx="581868" cy="2314254"/>
                    <a:chOff x="1290519" y="2736741"/>
                    <a:chExt cx="581868" cy="2314254"/>
                  </a:xfrm>
                </p:grpSpPr>
                <p:sp>
                  <p:nvSpPr>
                    <p:cNvPr id="127" name="橢圓 126"/>
                    <p:cNvSpPr/>
                    <p:nvPr/>
                  </p:nvSpPr>
                  <p:spPr>
                    <a:xfrm>
                      <a:off x="1296323" y="273674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8" name="橢圓 127"/>
                    <p:cNvSpPr/>
                    <p:nvPr/>
                  </p:nvSpPr>
                  <p:spPr>
                    <a:xfrm>
                      <a:off x="1296323" y="3605836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9" name="橢圓 128"/>
                    <p:cNvSpPr/>
                    <p:nvPr/>
                  </p:nvSpPr>
                  <p:spPr>
                    <a:xfrm>
                      <a:off x="1290519" y="447493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5292291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3" name="橢圓 122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4" name="橢圓 123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3131840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6" name="橢圓 115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7" name="橢圓 116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8" name="橢圓 117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橢圓 118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0" name="群組 79"/>
                <p:cNvGrpSpPr/>
                <p:nvPr/>
              </p:nvGrpSpPr>
              <p:grpSpPr>
                <a:xfrm>
                  <a:off x="7295274" y="3077151"/>
                  <a:ext cx="864096" cy="1062873"/>
                  <a:chOff x="6643836" y="2234753"/>
                  <a:chExt cx="864096" cy="1062873"/>
                </a:xfrm>
              </p:grpSpPr>
              <p:sp>
                <p:nvSpPr>
                  <p:cNvPr id="113" name="矩形 112"/>
                  <p:cNvSpPr/>
                  <p:nvPr/>
                </p:nvSpPr>
                <p:spPr>
                  <a:xfrm>
                    <a:off x="6643836" y="2234753"/>
                    <a:ext cx="864096" cy="1062873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4" name="橢圓 113"/>
                  <p:cNvSpPr/>
                  <p:nvPr/>
                </p:nvSpPr>
                <p:spPr>
                  <a:xfrm>
                    <a:off x="6787852" y="2462188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81" name="直線單箭頭接點 80"/>
                <p:cNvCxnSpPr>
                  <a:stCxn id="127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>
                  <a:stCxn id="127" idx="6"/>
                  <a:endCxn id="117" idx="2"/>
                </p:cNvCxnSpPr>
                <p:nvPr/>
              </p:nvCxnSpPr>
              <p:spPr>
                <a:xfrm>
                  <a:off x="1674975" y="2668501"/>
                  <a:ext cx="1600881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>
                  <a:endCxn id="118" idx="2"/>
                </p:cNvCxnSpPr>
                <p:nvPr/>
              </p:nvCxnSpPr>
              <p:spPr>
                <a:xfrm>
                  <a:off x="1683222" y="2699153"/>
                  <a:ext cx="1586830" cy="1399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>
                  <a:endCxn id="119" idx="2"/>
                </p:cNvCxnSpPr>
                <p:nvPr/>
              </p:nvCxnSpPr>
              <p:spPr>
                <a:xfrm>
                  <a:off x="1690248" y="2693916"/>
                  <a:ext cx="1568196" cy="22736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>
                  <a:stCxn id="128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>
                  <a:endCxn id="117" idx="2"/>
                </p:cNvCxnSpPr>
                <p:nvPr/>
              </p:nvCxnSpPr>
              <p:spPr>
                <a:xfrm flipV="1">
                  <a:off x="1683222" y="3229386"/>
                  <a:ext cx="1592634" cy="3308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>
                  <a:stCxn id="128" idx="6"/>
                  <a:endCxn id="118" idx="2"/>
                </p:cNvCxnSpPr>
                <p:nvPr/>
              </p:nvCxnSpPr>
              <p:spPr>
                <a:xfrm>
                  <a:off x="1674975" y="3537596"/>
                  <a:ext cx="1595077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/>
                <p:cNvCxnSpPr>
                  <a:endCxn id="119" idx="2"/>
                </p:cNvCxnSpPr>
                <p:nvPr/>
              </p:nvCxnSpPr>
              <p:spPr>
                <a:xfrm>
                  <a:off x="1677877" y="3577913"/>
                  <a:ext cx="1580567" cy="1389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/>
                <p:cNvCxnSpPr>
                  <a:endCxn id="116" idx="2"/>
                </p:cNvCxnSpPr>
                <p:nvPr/>
              </p:nvCxnSpPr>
              <p:spPr>
                <a:xfrm flipV="1">
                  <a:off x="1685132" y="2360291"/>
                  <a:ext cx="1590724" cy="2043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/>
                <p:cNvCxnSpPr>
                  <a:stCxn id="129" idx="6"/>
                  <a:endCxn id="117" idx="2"/>
                </p:cNvCxnSpPr>
                <p:nvPr/>
              </p:nvCxnSpPr>
              <p:spPr>
                <a:xfrm flipV="1">
                  <a:off x="1669171" y="3229386"/>
                  <a:ext cx="1606685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單箭頭接點 90"/>
                <p:cNvCxnSpPr>
                  <a:stCxn id="129" idx="6"/>
                  <a:endCxn id="118" idx="2"/>
                </p:cNvCxnSpPr>
                <p:nvPr/>
              </p:nvCxnSpPr>
              <p:spPr>
                <a:xfrm flipV="1">
                  <a:off x="1669171" y="409848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129" idx="6"/>
                  <a:endCxn id="119" idx="2"/>
                </p:cNvCxnSpPr>
                <p:nvPr/>
              </p:nvCxnSpPr>
              <p:spPr>
                <a:xfrm>
                  <a:off x="1669171" y="4406691"/>
                  <a:ext cx="1589273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116" idx="6"/>
                  <a:endCxn id="121" idx="2"/>
                </p:cNvCxnSpPr>
                <p:nvPr/>
              </p:nvCxnSpPr>
              <p:spPr>
                <a:xfrm>
                  <a:off x="3851920" y="2360291"/>
                  <a:ext cx="15843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116" idx="6"/>
                  <a:endCxn id="122" idx="2"/>
                </p:cNvCxnSpPr>
                <p:nvPr/>
              </p:nvCxnSpPr>
              <p:spPr>
                <a:xfrm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endCxn id="123" idx="2"/>
                </p:cNvCxnSpPr>
                <p:nvPr/>
              </p:nvCxnSpPr>
              <p:spPr>
                <a:xfrm>
                  <a:off x="3864456" y="2380469"/>
                  <a:ext cx="1566047" cy="1718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>
                  <a:stCxn id="116" idx="6"/>
                  <a:endCxn id="124" idx="2"/>
                </p:cNvCxnSpPr>
                <p:nvPr/>
              </p:nvCxnSpPr>
              <p:spPr>
                <a:xfrm>
                  <a:off x="3851920" y="2360291"/>
                  <a:ext cx="1566975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單箭頭接點 96"/>
                <p:cNvCxnSpPr>
                  <a:stCxn id="117" idx="6"/>
                  <a:endCxn id="121" idx="2"/>
                </p:cNvCxnSpPr>
                <p:nvPr/>
              </p:nvCxnSpPr>
              <p:spPr>
                <a:xfrm flipV="1"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/>
                <p:cNvCxnSpPr>
                  <a:endCxn id="122" idx="2"/>
                </p:cNvCxnSpPr>
                <p:nvPr/>
              </p:nvCxnSpPr>
              <p:spPr>
                <a:xfrm flipV="1">
                  <a:off x="3864456" y="3229386"/>
                  <a:ext cx="1571851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單箭頭接點 98"/>
                <p:cNvCxnSpPr>
                  <a:endCxn id="123" idx="2"/>
                </p:cNvCxnSpPr>
                <p:nvPr/>
              </p:nvCxnSpPr>
              <p:spPr>
                <a:xfrm>
                  <a:off x="3864456" y="3249563"/>
                  <a:ext cx="1566047" cy="848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/>
                <p:cNvCxnSpPr>
                  <a:endCxn id="124" idx="2"/>
                </p:cNvCxnSpPr>
                <p:nvPr/>
              </p:nvCxnSpPr>
              <p:spPr>
                <a:xfrm>
                  <a:off x="3864456" y="3229386"/>
                  <a:ext cx="155443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/>
                <p:cNvCxnSpPr>
                  <a:stCxn id="118" idx="6"/>
                  <a:endCxn id="121" idx="2"/>
                </p:cNvCxnSpPr>
                <p:nvPr/>
              </p:nvCxnSpPr>
              <p:spPr>
                <a:xfrm flipV="1">
                  <a:off x="3846116" y="2360291"/>
                  <a:ext cx="1590191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單箭頭接點 101"/>
                <p:cNvCxnSpPr>
                  <a:stCxn id="118" idx="6"/>
                  <a:endCxn id="122" idx="2"/>
                </p:cNvCxnSpPr>
                <p:nvPr/>
              </p:nvCxnSpPr>
              <p:spPr>
                <a:xfrm flipV="1">
                  <a:off x="3846116" y="3229386"/>
                  <a:ext cx="1590191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/>
                <p:cNvCxnSpPr>
                  <a:stCxn id="118" idx="6"/>
                </p:cNvCxnSpPr>
                <p:nvPr/>
              </p:nvCxnSpPr>
              <p:spPr>
                <a:xfrm>
                  <a:off x="3846116" y="4098481"/>
                  <a:ext cx="1555492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單箭頭接點 103"/>
                <p:cNvCxnSpPr>
                  <a:stCxn id="118" idx="6"/>
                  <a:endCxn id="124" idx="2"/>
                </p:cNvCxnSpPr>
                <p:nvPr/>
              </p:nvCxnSpPr>
              <p:spPr>
                <a:xfrm>
                  <a:off x="3846116" y="4098481"/>
                  <a:ext cx="1572779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單箭頭接點 104"/>
                <p:cNvCxnSpPr>
                  <a:stCxn id="119" idx="6"/>
                  <a:endCxn id="121" idx="2"/>
                </p:cNvCxnSpPr>
                <p:nvPr/>
              </p:nvCxnSpPr>
              <p:spPr>
                <a:xfrm flipV="1">
                  <a:off x="3834508" y="2360291"/>
                  <a:ext cx="1601799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單箭頭接點 105"/>
                <p:cNvCxnSpPr>
                  <a:stCxn id="119" idx="6"/>
                  <a:endCxn id="122" idx="2"/>
                </p:cNvCxnSpPr>
                <p:nvPr/>
              </p:nvCxnSpPr>
              <p:spPr>
                <a:xfrm flipV="1">
                  <a:off x="3834508" y="3229386"/>
                  <a:ext cx="160179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單箭頭接點 106"/>
                <p:cNvCxnSpPr>
                  <a:endCxn id="123" idx="2"/>
                </p:cNvCxnSpPr>
                <p:nvPr/>
              </p:nvCxnSpPr>
              <p:spPr>
                <a:xfrm flipV="1">
                  <a:off x="3851920" y="4098481"/>
                  <a:ext cx="1578583" cy="8943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107"/>
                <p:cNvCxnSpPr>
                  <a:endCxn id="124" idx="2"/>
                </p:cNvCxnSpPr>
                <p:nvPr/>
              </p:nvCxnSpPr>
              <p:spPr>
                <a:xfrm flipV="1">
                  <a:off x="3851920" y="4967576"/>
                  <a:ext cx="1566975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108"/>
                <p:cNvCxnSpPr>
                  <a:stCxn id="121" idx="6"/>
                  <a:endCxn id="114" idx="2"/>
                </p:cNvCxnSpPr>
                <p:nvPr/>
              </p:nvCxnSpPr>
              <p:spPr>
                <a:xfrm>
                  <a:off x="6012371" y="2360291"/>
                  <a:ext cx="1426919" cy="12323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109"/>
                <p:cNvCxnSpPr>
                  <a:stCxn id="122" idx="6"/>
                  <a:endCxn id="114" idx="2"/>
                </p:cNvCxnSpPr>
                <p:nvPr/>
              </p:nvCxnSpPr>
              <p:spPr>
                <a:xfrm>
                  <a:off x="6012371" y="3229386"/>
                  <a:ext cx="1426919" cy="363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110"/>
                <p:cNvCxnSpPr>
                  <a:stCxn id="123" idx="6"/>
                  <a:endCxn id="114" idx="2"/>
                </p:cNvCxnSpPr>
                <p:nvPr/>
              </p:nvCxnSpPr>
              <p:spPr>
                <a:xfrm flipV="1">
                  <a:off x="6006567" y="3592618"/>
                  <a:ext cx="1432723" cy="5058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111"/>
                <p:cNvCxnSpPr>
                  <a:stCxn id="124" idx="6"/>
                  <a:endCxn id="114" idx="2"/>
                </p:cNvCxnSpPr>
                <p:nvPr/>
              </p:nvCxnSpPr>
              <p:spPr>
                <a:xfrm flipV="1">
                  <a:off x="5994959" y="3592618"/>
                  <a:ext cx="1444331" cy="13749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字方塊 70"/>
              <p:cNvSpPr txBox="1"/>
              <p:nvPr/>
            </p:nvSpPr>
            <p:spPr>
              <a:xfrm>
                <a:off x="2197935" y="197807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Wi,j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4346382" y="1937678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Wj,k</a:t>
                </a:r>
                <a:endParaRPr lang="zh-TW" altLang="en-US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658066" y="2409475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Wk,l</a:t>
                </a:r>
                <a:endParaRPr lang="zh-TW" altLang="en-US"/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2827120" y="5832608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1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4944190" y="5803501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2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039699" y="4320489"/>
                <a:ext cx="133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92D050"/>
                    </a:solidFill>
                  </a:rPr>
                  <a:t>output layer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53976" y="5005295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layer</a:t>
            </a:r>
          </a:p>
          <a:p>
            <a:r>
              <a:rPr lang="en-US" altLang="zh-TW" dirty="0" smtClean="0"/>
              <a:t>100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0" name="矩形 129"/>
          <p:cNvSpPr/>
          <p:nvPr/>
        </p:nvSpPr>
        <p:spPr>
          <a:xfrm>
            <a:off x="2492107" y="5133929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1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1" name="矩形 130"/>
          <p:cNvSpPr/>
          <p:nvPr/>
        </p:nvSpPr>
        <p:spPr>
          <a:xfrm>
            <a:off x="4503986" y="5118348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2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2" name="矩形 131"/>
          <p:cNvSpPr/>
          <p:nvPr/>
        </p:nvSpPr>
        <p:spPr>
          <a:xfrm>
            <a:off x="6391464" y="3477544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output layer</a:t>
            </a:r>
            <a:endParaRPr lang="zh-TW" altLang="en-US" dirty="0" smtClean="0">
              <a:solidFill>
                <a:srgbClr val="92D050"/>
              </a:solidFill>
            </a:endParaRPr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7159" y="653447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有多少個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6350" y="5723403"/>
            <a:ext cx="3547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如何快速計算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參數的更新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478681" y="5747143"/>
            <a:ext cx="325802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Backprogation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誤差反向傳播法 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62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600" y="311664"/>
            <a:ext cx="550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Godfather of Deep Learning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3" y="2026509"/>
            <a:ext cx="3218146" cy="4304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1952" y="4683507"/>
            <a:ext cx="5045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2018 Turing Prize (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and Yann </a:t>
            </a:r>
            <a:r>
              <a:rPr lang="en-US" altLang="zh-TW" dirty="0" err="1" smtClean="0"/>
              <a:t>LeCun</a:t>
            </a:r>
            <a:r>
              <a:rPr lang="en-US" altLang="zh-TW" dirty="0" smtClean="0"/>
              <a:t> 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9844" y="1481931"/>
            <a:ext cx="460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1986 :the backpropagation algorithm for training multi-layer neural networks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1952" y="4074135"/>
            <a:ext cx="5649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 </a:t>
            </a:r>
            <a:r>
              <a:rPr lang="en-US" altLang="zh-TW" u="sng" dirty="0"/>
              <a:t>Alex </a:t>
            </a:r>
            <a:r>
              <a:rPr lang="en-US" altLang="zh-TW" u="sng" dirty="0" err="1"/>
              <a:t>Krizhevsky</a:t>
            </a:r>
            <a:r>
              <a:rPr lang="en-US" altLang="zh-TW" dirty="0" smtClean="0"/>
              <a:t>)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AI/NN</a:t>
            </a:r>
            <a:r>
              <a:rPr lang="zh-TW" altLang="en-US" dirty="0" smtClean="0"/>
              <a:t>電腦視覺熱潮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20545" y="1645840"/>
            <a:ext cx="372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https://www.cs.toronto.edu/~hinton/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4551" y="23474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Hinton, G. E., </a:t>
            </a:r>
            <a:r>
              <a:rPr lang="en-US" altLang="zh-TW" dirty="0" err="1" smtClean="0"/>
              <a:t>Osindero</a:t>
            </a:r>
            <a:r>
              <a:rPr lang="en-US" altLang="zh-TW" dirty="0" smtClean="0"/>
              <a:t>, S. and </a:t>
            </a:r>
            <a:r>
              <a:rPr lang="en-US" altLang="zh-TW" dirty="0" err="1" smtClean="0"/>
              <a:t>Teh</a:t>
            </a:r>
            <a:r>
              <a:rPr lang="en-US" altLang="zh-TW" dirty="0" smtClean="0"/>
              <a:t>, Y. (2006)</a:t>
            </a:r>
          </a:p>
          <a:p>
            <a:r>
              <a:rPr lang="en-US" altLang="zh-TW" dirty="0" smtClean="0"/>
              <a:t>A fast learning algorithm for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deep </a:t>
            </a:r>
            <a:r>
              <a:rPr lang="en-US" altLang="zh-TW" dirty="0" smtClean="0"/>
              <a:t>belief nets.</a:t>
            </a:r>
          </a:p>
          <a:p>
            <a:r>
              <a:rPr lang="en-US" altLang="zh-TW" dirty="0" smtClean="0"/>
              <a:t>Neural Computation, 18, pp 1527-1554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9051" y="1005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重要里程碑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4600" y="6121353"/>
            <a:ext cx="5738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年在</a:t>
            </a:r>
            <a:r>
              <a:rPr lang="en-US" altLang="zh-TW" dirty="0" err="1" smtClean="0"/>
              <a:t>coursera</a:t>
            </a:r>
            <a:r>
              <a:rPr lang="zh-TW" altLang="en-US" dirty="0" smtClean="0"/>
              <a:t>開設課程的簡報</a:t>
            </a:r>
            <a:r>
              <a:rPr lang="en-US" altLang="zh-TW" dirty="0" smtClean="0"/>
              <a:t>https://www.cs.toronto.edu/~hinton/coursera_slides.html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53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激活函數</a:t>
            </a:r>
            <a:r>
              <a:rPr lang="en-US" altLang="zh-TW" dirty="0"/>
              <a:t>:Activation </a:t>
            </a:r>
            <a:r>
              <a:rPr lang="en-US" altLang="zh-TW" dirty="0" smtClean="0"/>
              <a:t>function</a:t>
            </a:r>
            <a:br>
              <a:rPr lang="en-US" altLang="zh-TW" dirty="0" smtClean="0"/>
            </a:br>
            <a:r>
              <a:rPr lang="en-US" altLang="zh-TW" dirty="0" smtClean="0"/>
              <a:t>Step Function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363" y="1764978"/>
            <a:ext cx="5835222" cy="43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8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.pimg.tw/honglung/1521349132-289639792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8" y="843776"/>
            <a:ext cx="7423235" cy="450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5877" y="5774894"/>
            <a:ext cx="801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倒遞神經網路</a:t>
            </a:r>
            <a:r>
              <a:rPr lang="en-US" altLang="zh-TW" b="1" dirty="0">
                <a:solidFill>
                  <a:srgbClr val="669999"/>
                </a:solidFill>
                <a:latin typeface="arial" panose="020B0604020202020204" pitchFamily="34" charset="0"/>
              </a:rPr>
              <a:t>(Back-Propagation) 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 smtClean="0">
              <a:solidFill>
                <a:srgbClr val="669999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>http://</a:t>
            </a:r>
            <a:r>
              <a:rPr lang="en-US" altLang="zh-TW" dirty="0" smtClean="0"/>
              <a:t>honglung.pixnet.net/blog/post/202201656-back-propagation-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>
              <a:solidFill>
                <a:srgbClr val="6699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1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0613" b="12006"/>
          <a:stretch/>
        </p:blipFill>
        <p:spPr>
          <a:xfrm>
            <a:off x="0" y="2745516"/>
            <a:ext cx="7077075" cy="2273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6400" r="61281"/>
          <a:stretch/>
        </p:blipFill>
        <p:spPr>
          <a:xfrm>
            <a:off x="3013332" y="1311604"/>
            <a:ext cx="2205424" cy="1097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23974" y="50191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隱</a:t>
            </a:r>
            <a:r>
              <a:rPr lang="zh-TW" altLang="en-US" dirty="0"/>
              <a:t>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42" r="48554" b="36906"/>
          <a:stretch/>
        </p:blipFill>
        <p:spPr>
          <a:xfrm>
            <a:off x="5308113" y="569921"/>
            <a:ext cx="2636347" cy="1846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-132" t="71815" r="57164" b="10522"/>
          <a:stretch/>
        </p:blipFill>
        <p:spPr>
          <a:xfrm>
            <a:off x="6203865" y="3472996"/>
            <a:ext cx="2693000" cy="565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096" y="24189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前向傳播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507" y="6168829"/>
            <a:ext cx="7208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http://www.feiguyunai.com/index.php/2017/10/29/pythonai-nnbasee01/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61281" b="52742"/>
          <a:stretch/>
        </p:blipFill>
        <p:spPr>
          <a:xfrm>
            <a:off x="584824" y="1462113"/>
            <a:ext cx="2205424" cy="967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6702" y="51309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4824" y="51409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輸入層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0507" y="2629650"/>
            <a:ext cx="6695037" cy="40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34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506" y="18500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加法節點的反向傳播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" y="900034"/>
            <a:ext cx="637599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9426" y="2542458"/>
            <a:ext cx="3590171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class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AddLayer</a:t>
            </a:r>
            <a:r>
              <a:rPr lang="en-US" altLang="zh-TW" sz="2400" dirty="0" smtClean="0"/>
              <a:t>: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__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__(self):</a:t>
            </a:r>
          </a:p>
          <a:p>
            <a:r>
              <a:rPr lang="en-US" altLang="zh-TW" sz="2400" dirty="0" smtClean="0"/>
              <a:t>        pass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</a:t>
            </a:r>
            <a:r>
              <a:rPr lang="en-US" altLang="zh-TW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self,x,y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x+y</a:t>
            </a:r>
            <a:endParaRPr lang="en-US" altLang="zh-TW" sz="2400" dirty="0" smtClean="0"/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backward(</a:t>
            </a:r>
            <a:r>
              <a:rPr lang="en-US" altLang="zh-TW" sz="2400" dirty="0" err="1" smtClean="0"/>
              <a:t>self,dout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dx=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dx,dy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504981" y="1043406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246927" y="858740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176403" y="3045971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76438" y="2676639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427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88" y="408941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乘法節點的反向傳播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95412"/>
            <a:ext cx="5399516" cy="254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75753" y="960566"/>
            <a:ext cx="31623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class </a:t>
            </a:r>
            <a:r>
              <a:rPr lang="en-US" altLang="zh-TW" sz="2000" dirty="0" err="1" smtClean="0"/>
              <a:t>MultiLayer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__</a:t>
            </a:r>
            <a:r>
              <a:rPr lang="en-US" altLang="zh-TW" sz="2000" dirty="0" err="1" smtClean="0"/>
              <a:t>init</a:t>
            </a:r>
            <a:r>
              <a:rPr lang="en-US" altLang="zh-TW" sz="2000" dirty="0" smtClean="0"/>
              <a:t>__(self):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=None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=None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forward(</a:t>
            </a:r>
            <a:r>
              <a:rPr lang="en-US" altLang="zh-TW" sz="2000" dirty="0" err="1" smtClean="0"/>
              <a:t>self,x,y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=x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=y</a:t>
            </a:r>
          </a:p>
          <a:p>
            <a:r>
              <a:rPr lang="en-US" altLang="zh-TW" sz="2000" dirty="0" smtClean="0"/>
              <a:t>        return x*y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backward(</a:t>
            </a:r>
            <a:r>
              <a:rPr lang="en-US" altLang="zh-TW" sz="2000" dirty="0" err="1" smtClean="0"/>
              <a:t>self,dout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dx=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self.y</a:t>
            </a:r>
            <a:endParaRPr lang="en-US" altLang="zh-TW" sz="2000" dirty="0" smtClean="0"/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dy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self.x</a:t>
            </a:r>
            <a:endParaRPr lang="en-US" altLang="zh-TW" sz="2000" dirty="0" smtClean="0"/>
          </a:p>
          <a:p>
            <a:r>
              <a:rPr lang="en-US" altLang="zh-TW" sz="2000" dirty="0" smtClean="0"/>
              <a:t>        return </a:t>
            </a:r>
            <a:r>
              <a:rPr lang="en-US" altLang="zh-TW" sz="2000" dirty="0" err="1" smtClean="0"/>
              <a:t>dx,dy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43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818019" y="1549100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422" r="-421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797020" y="993323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 flipV="1">
            <a:off x="2639604" y="3530419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39639" y="3161087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3613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780" y="17120"/>
            <a:ext cx="82397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4400" dirty="0" smtClean="0"/>
              <a:t>Cs231n</a:t>
            </a:r>
            <a:r>
              <a:rPr lang="zh-TW" altLang="en-US" sz="4400" dirty="0" smtClean="0"/>
              <a:t>課程</a:t>
            </a:r>
            <a:r>
              <a:rPr lang="en-US" altLang="zh-TW" sz="4400" dirty="0" smtClean="0"/>
              <a:t>(2015-2019)</a:t>
            </a:r>
            <a:endParaRPr lang="zh-TW" altLang="en-US" sz="4400" dirty="0" smtClean="0"/>
          </a:p>
        </p:txBody>
      </p:sp>
      <p:sp>
        <p:nvSpPr>
          <p:cNvPr id="7" name="矩形 6"/>
          <p:cNvSpPr/>
          <p:nvPr/>
        </p:nvSpPr>
        <p:spPr>
          <a:xfrm>
            <a:off x="171921" y="1348429"/>
            <a:ext cx="498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 4 | Introduction to Neural Networks</a:t>
            </a:r>
          </a:p>
          <a:p>
            <a:r>
              <a:rPr lang="en-US" altLang="zh-TW" dirty="0" smtClean="0"/>
              <a:t>https://www.youtube.com/watch?v=d14TUNcbn1k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1" y="1984513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http://cs231n.stanford.edu/slides/2017/cs231n_2017_lecture4.pdf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469" t="15365" r="23964" b="15766"/>
          <a:stretch/>
        </p:blipFill>
        <p:spPr>
          <a:xfrm>
            <a:off x="880933" y="2346026"/>
            <a:ext cx="6780255" cy="45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6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57" t="18249" r="50630" b="35305"/>
          <a:stretch/>
        </p:blipFill>
        <p:spPr>
          <a:xfrm>
            <a:off x="219384" y="1515763"/>
            <a:ext cx="7766118" cy="4761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9" y="107262"/>
            <a:ext cx="825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https://www.youtube.com/watch?v=ibJpTrp5mcE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99534" y="679962"/>
            <a:ext cx="7129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http://speech.ee.ntu.edu.tw/~tlkagk/courses/ML_2016/Lecture/BP.pdf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815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03835" y="1885952"/>
            <a:ext cx="7229287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171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127001"/>
            <a:ext cx="7886700" cy="920749"/>
          </a:xfrm>
        </p:spPr>
        <p:txBody>
          <a:bodyPr/>
          <a:lstStyle/>
          <a:p>
            <a:r>
              <a:rPr lang="zh-TW" altLang="en-US" dirty="0" smtClean="0"/>
              <a:t>颱風快來了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如何快速下山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6" y="1793954"/>
            <a:ext cx="7562427" cy="420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57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" y="1706892"/>
            <a:ext cx="7700271" cy="43781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" y="127001"/>
            <a:ext cx="78867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颱風快來了</a:t>
            </a:r>
            <a:r>
              <a:rPr lang="en-US" altLang="zh-TW" smtClean="0"/>
              <a:t>,</a:t>
            </a:r>
            <a:r>
              <a:rPr lang="zh-TW" altLang="en-US" smtClean="0"/>
              <a:t>如何快速下山</a:t>
            </a:r>
            <a:r>
              <a:rPr lang="en-US" altLang="zh-TW" smtClean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6739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" y="2370670"/>
            <a:ext cx="7645697" cy="7699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60" t="-28261" r="-190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0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激活函數</a:t>
            </a:r>
            <a:r>
              <a:rPr lang="en-US" altLang="zh-TW" dirty="0"/>
              <a:t>:Activation function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Sigmoid function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7"/>
          <a:stretch/>
        </p:blipFill>
        <p:spPr>
          <a:xfrm>
            <a:off x="628650" y="1823980"/>
            <a:ext cx="7944293" cy="38189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664" y="6005554"/>
            <a:ext cx="4864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https://en.wikipedia.org/wiki/Sigmoid_function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45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1∗(2∗3−2)</m:t>
                    </m:r>
                  </m:oMath>
                </a14:m>
                <a:r>
                  <a:rPr lang="en-US" altLang="zh-TW" dirty="0" smtClean="0"/>
                  <a:t>= 2.6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r="-84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789405" y="4348338"/>
            <a:ext cx="4158" cy="20359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43" y="2649311"/>
            <a:ext cx="5651010" cy="5690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60" t="-28261" r="-16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251363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 flipH="1">
            <a:off x="4821015" y="2990335"/>
            <a:ext cx="1059081" cy="469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17332" y="262100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=3−1∗(2∗3−2)</m:t>
                    </m:r>
                  </m:oMath>
                </a14:m>
                <a:r>
                  <a:rPr lang="en-US" altLang="zh-TW" dirty="0" smtClean="0"/>
                  <a:t>= -1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9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3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3" y="242290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2850292" y="3146854"/>
            <a:ext cx="1005864" cy="17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24611" y="3135755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x = 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−1∗(2∗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TW" dirty="0" smtClean="0"/>
                  <a:t>= 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2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62346"/>
            <a:ext cx="8188411" cy="39788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4194" y="5921631"/>
            <a:ext cx="624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新的參數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舊的參數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44027" y="1058717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82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933450"/>
            <a:ext cx="718929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4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64" y="1279776"/>
            <a:ext cx="7142206" cy="5251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8110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323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4" y="733194"/>
            <a:ext cx="714513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9753" y="282747"/>
            <a:ext cx="7886700" cy="541036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各種激</a:t>
            </a:r>
            <a:r>
              <a:rPr lang="zh-TW" altLang="en-US" dirty="0"/>
              <a:t>活函數</a:t>
            </a:r>
            <a:r>
              <a:rPr lang="en-US" altLang="zh-TW" dirty="0"/>
              <a:t>:Activation </a:t>
            </a:r>
            <a:r>
              <a:rPr lang="en-US" altLang="zh-TW" dirty="0" smtClean="0"/>
              <a:t>function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4" y="2844252"/>
            <a:ext cx="8006791" cy="35485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59" y="852460"/>
            <a:ext cx="2414681" cy="18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39435" y="3013501"/>
            <a:ext cx="71256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感知器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使用感知機實作邏輯閘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582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185" y="266272"/>
            <a:ext cx="4033966" cy="837598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80" y="1273797"/>
            <a:ext cx="8188649" cy="43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4074" y="1512587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dirty="0"/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505855" y="219268"/>
            <a:ext cx="6872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8" name="矩形 7"/>
          <p:cNvSpPr/>
          <p:nvPr/>
        </p:nvSpPr>
        <p:spPr>
          <a:xfrm>
            <a:off x="4937092" y="809682"/>
            <a:ext cx="2441694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</a:rPr>
              <a:t>好書推薦</a:t>
            </a:r>
          </a:p>
        </p:txBody>
      </p:sp>
    </p:spTree>
    <p:extLst>
      <p:ext uri="{BB962C8B-B14F-4D97-AF65-F5344CB8AC3E}">
        <p14:creationId xmlns:p14="http://schemas.microsoft.com/office/powerpoint/2010/main" val="137451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1914</Words>
  <Application>Microsoft Office PowerPoint</Application>
  <PresentationFormat>如螢幕大小 (4:3)</PresentationFormat>
  <Paragraphs>396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宋体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Neural network: From perceptron to MLP</vt:lpstr>
      <vt:lpstr>神經網路</vt:lpstr>
      <vt:lpstr>模型化類神經網路</vt:lpstr>
      <vt:lpstr>激活函數:Activation function Step Function</vt:lpstr>
      <vt:lpstr>激活函數:Activation function Sigmoid function</vt:lpstr>
      <vt:lpstr>各種激活函數:Activation function</vt:lpstr>
      <vt:lpstr>PowerPoint 簡報</vt:lpstr>
      <vt:lpstr>真值表[邏輯閘]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真值表[邏輯閘]</vt:lpstr>
      <vt:lpstr>PowerPoint 簡報</vt:lpstr>
      <vt:lpstr>真值表[邏輯閘]</vt:lpstr>
      <vt:lpstr>PowerPoint 簡報</vt:lpstr>
      <vt:lpstr>PowerPoint 簡報</vt:lpstr>
      <vt:lpstr>PowerPoint 簡報</vt:lpstr>
      <vt:lpstr>PowerPoint 簡報</vt:lpstr>
      <vt:lpstr>模型化類神經網路</vt:lpstr>
      <vt:lpstr>學習能力類神經網路</vt:lpstr>
      <vt:lpstr>學習能力類神經網路</vt:lpstr>
      <vt:lpstr>學習能力類神經網路</vt:lpstr>
      <vt:lpstr>學習能力類神經網路</vt:lpstr>
      <vt:lpstr>學習能力類神經網路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颱風快來了,如何快速下山?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BREAKALLCTF{Letmeseesee}</dc:creator>
  <cp:lastModifiedBy>Ben Tseng</cp:lastModifiedBy>
  <cp:revision>9</cp:revision>
  <dcterms:created xsi:type="dcterms:W3CDTF">2019-06-02T13:02:12Z</dcterms:created>
  <dcterms:modified xsi:type="dcterms:W3CDTF">2020-08-24T20:43:20Z</dcterms:modified>
</cp:coreProperties>
</file>